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86" r:id="rId3"/>
    <p:sldId id="287" r:id="rId4"/>
    <p:sldId id="296" r:id="rId5"/>
    <p:sldId id="291" r:id="rId6"/>
    <p:sldId id="290" r:id="rId7"/>
    <p:sldId id="289" r:id="rId8"/>
    <p:sldId id="292" r:id="rId9"/>
    <p:sldId id="294" r:id="rId10"/>
    <p:sldId id="295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93C21C"/>
    <a:srgbClr val="F6D8AC"/>
    <a:srgbClr val="FFF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9"/>
    <p:restoredTop sz="94713"/>
  </p:normalViewPr>
  <p:slideViewPr>
    <p:cSldViewPr snapToGrid="0" snapToObjects="1">
      <p:cViewPr varScale="1">
        <p:scale>
          <a:sx n="148" d="100"/>
          <a:sy n="148" d="100"/>
        </p:scale>
        <p:origin x="15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8C1B-2E68-6942-86F6-BC7752EDDAD2}" type="datetimeFigureOut">
              <a:rPr lang="en-US" smtClean="0"/>
              <a:t>1/12/22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6ED50-D5FF-674B-A387-5B404EC89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5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0C5FA-73E4-6742-856B-06E7D6785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A66CD-D1DC-1442-A7BB-F625A23EB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72C2A-BFF7-034A-8663-5E0DDECFD3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41E2A-A1CB-8241-88F0-D1241809574D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826B5-2B98-FF42-BA72-B8EDBEE4B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AE5B6-FA8A-2C43-93C9-AFADE554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90D6F0-5843-4244-9B48-3F416FEB1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9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DB81B-C28E-DE4A-91A8-C001B778B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A51AA-A3B9-1B4B-B2CF-5683DF032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C80AE-8690-454F-9657-1597855547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41E2A-A1CB-8241-88F0-D1241809574D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DEEF1-1AB9-0A4E-B0CE-6D8458EA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05C9C-13CB-CE4C-B7D5-7A47048C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90D6F0-5843-4244-9B48-3F416FEB1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1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D2529E-50B3-7949-B886-A8C985CB6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41828B-70FE-AC45-934F-92811B5C7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6B92E-1E5B-A748-A915-6504E35D8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41E2A-A1CB-8241-88F0-D1241809574D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75633-E547-984B-A5BA-A5500143A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64C04-1D77-5C4A-AD73-DC835F179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90D6F0-5843-4244-9B48-3F416FEB1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9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2957-2946-3A4E-97D2-8DB2B8427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74999-9060-4A46-A729-59BD05743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A7EBD-509C-D34D-8C03-482F72C2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41E2A-A1CB-8241-88F0-D1241809574D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B92D0-5093-6941-A3AC-35259B76B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91B60-D390-3641-8C36-B0764704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90D6F0-5843-4244-9B48-3F416FEB1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4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CF807-2832-DA4E-8054-46686B6A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DEAD6-D95F-CF4B-83D3-3B4BE3018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A9EBE-177F-3B42-91E3-4B956151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41E2A-A1CB-8241-88F0-D1241809574D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44E87-FE66-FD4F-BAA1-DF2EE00A1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23E07-49F2-DB4E-ADE8-FF1AE5CB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90D6F0-5843-4244-9B48-3F416FEB1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1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9F941-5146-7C4A-BB0F-1E584920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93682-3B6C-0746-89D7-9DDAEDCA3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2BCD8-F759-A046-B883-74CC7279F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0EF5A-324A-D84D-9BA8-B7E23612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41E2A-A1CB-8241-88F0-D1241809574D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759AC-18FE-1D48-9CA4-14CDAEE44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628AB-B344-7741-9015-B1330F6D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90D6F0-5843-4244-9B48-3F416FEB1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0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ABA5D-B2FC-3A4E-9308-B320FA64E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08A73-CA50-F645-8983-BABCC2C68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60D31-A92B-014E-977B-CD71AB567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FE0E2-51BF-1841-BB84-D9598DCF8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89F3F-411F-A642-85DB-DBF9BDD93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B77892-5CDC-5345-8C69-EF9C708D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41E2A-A1CB-8241-88F0-D1241809574D}" type="datetimeFigureOut">
              <a:rPr lang="en-US" smtClean="0"/>
              <a:t>1/12/22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EB360-5CA9-4B43-AF1E-C77621701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6FD266-2664-0E46-ABC8-DC499740F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90D6F0-5843-4244-9B48-3F416FEB1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4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87D3-D672-384D-9FF6-BCB2B770C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9B12E-6E36-844D-854B-C43DF363B7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41E2A-A1CB-8241-88F0-D1241809574D}" type="datetimeFigureOut">
              <a:rPr lang="en-US" smtClean="0"/>
              <a:t>1/12/22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63AC7-321C-FB45-A773-0B2CF759D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8867F-D376-8841-9291-78288246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90D6F0-5843-4244-9B48-3F416FEB1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1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434E4E-3E85-C942-B06B-1A917AF13B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41E2A-A1CB-8241-88F0-D1241809574D}" type="datetimeFigureOut">
              <a:rPr lang="en-US" smtClean="0"/>
              <a:t>1/12/22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D2FA2A-847A-3B49-AC7E-0DA947BE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F1869-F385-CE47-9EF1-496A571A6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90D6F0-5843-4244-9B48-3F416FEB1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2567D-0A7A-2E4E-A55B-EDBB517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6A156-752B-2144-945F-2818293AB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DE7DDA-1990-3247-9EDB-A52EDD67F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2243E-CDE4-C34F-AAFD-4ABBA78D5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41E2A-A1CB-8241-88F0-D1241809574D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84E20-8E4D-4F4F-90E4-A2A36C16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4C581-7D23-5441-BE42-1CB786F7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90D6F0-5843-4244-9B48-3F416FEB1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8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F51F4-7744-BE49-B7AD-FE797C2D7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51585F-53E3-B84D-90A7-EF016C7F3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43D45-F01B-7F48-A726-9F50472FA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51691-1F60-0147-A3B6-F7BA06F3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41E2A-A1CB-8241-88F0-D1241809574D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7AA41-B672-874A-9E46-9201F0D8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2F507-0F73-564B-AEA3-7F63AFAC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90D6F0-5843-4244-9B48-3F416FEB1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3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FAAEC0-6093-F94B-831D-B49EE343B93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787864" y="266999"/>
            <a:ext cx="3243579" cy="8424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606B692-6C8C-DB4C-B6DC-EB098B2E2DB6}"/>
              </a:ext>
            </a:extLst>
          </p:cNvPr>
          <p:cNvSpPr/>
          <p:nvPr userDrawn="1"/>
        </p:nvSpPr>
        <p:spPr>
          <a:xfrm>
            <a:off x="0" y="442762"/>
            <a:ext cx="8610600" cy="490889"/>
          </a:xfrm>
          <a:prstGeom prst="rect">
            <a:avLst/>
          </a:prstGeom>
          <a:solidFill>
            <a:srgbClr val="93C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6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Best of Arcaid Images Architectural Photography Awards 2017">
            <a:extLst>
              <a:ext uri="{FF2B5EF4-FFF2-40B4-BE49-F238E27FC236}">
                <a16:creationId xmlns:a16="http://schemas.microsoft.com/office/drawing/2014/main" id="{1069E4BE-FC2F-6544-A5D1-947C28FE6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488AD28-913A-384F-85F8-EA4ED6710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30"/>
            <a:ext cx="9144000" cy="1655762"/>
          </a:xfrm>
        </p:spPr>
        <p:txBody>
          <a:bodyPr/>
          <a:lstStyle/>
          <a:p>
            <a:r>
              <a:rPr lang="en-US" sz="3200" dirty="0">
                <a:solidFill>
                  <a:srgbClr val="F6D8A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- </a:t>
            </a:r>
            <a:r>
              <a:rPr lang="en-US" sz="3200" dirty="0" err="1">
                <a:solidFill>
                  <a:srgbClr val="F6D8A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Startbijeenkomst</a:t>
            </a:r>
            <a:r>
              <a:rPr lang="en-US" sz="3200" dirty="0">
                <a:solidFill>
                  <a:srgbClr val="F6D8A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6D8A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fotojaar</a:t>
            </a:r>
            <a:r>
              <a:rPr lang="en-US" sz="3200" dirty="0">
                <a:solidFill>
                  <a:srgbClr val="F6D8A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2022 -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4139CF-F708-7F4B-87D6-331F565DD471}"/>
              </a:ext>
            </a:extLst>
          </p:cNvPr>
          <p:cNvSpPr/>
          <p:nvPr/>
        </p:nvSpPr>
        <p:spPr>
          <a:xfrm>
            <a:off x="1745355" y="381000"/>
            <a:ext cx="8701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O&amp;O </a:t>
            </a:r>
            <a:r>
              <a:rPr lang="en-GB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Werkgroep</a:t>
            </a:r>
            <a:r>
              <a:rPr lang="en-GB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Architectuur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FAB44C-E1B2-B947-B3C2-20AE380973A0}"/>
              </a:ext>
            </a:extLst>
          </p:cNvPr>
          <p:cNvSpPr txBox="1"/>
          <p:nvPr/>
        </p:nvSpPr>
        <p:spPr>
          <a:xfrm>
            <a:off x="5509014" y="6070437"/>
            <a:ext cx="1303757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chemeClr val="bg1"/>
                </a:solidFill>
              </a:rPr>
              <a:t>13 januari 2022</a:t>
            </a:r>
          </a:p>
        </p:txBody>
      </p:sp>
    </p:spTree>
    <p:extLst>
      <p:ext uri="{BB962C8B-B14F-4D97-AF65-F5344CB8AC3E}">
        <p14:creationId xmlns:p14="http://schemas.microsoft.com/office/powerpoint/2010/main" val="4066750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0E05CCB-5271-5844-8316-AA582FFBC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04" y="1267133"/>
            <a:ext cx="9031377" cy="532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4B1038-648F-E746-8394-53B92809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884"/>
            <a:ext cx="10515600" cy="1325563"/>
          </a:xfrm>
        </p:spPr>
        <p:txBody>
          <a:bodyPr/>
          <a:lstStyle/>
          <a:p>
            <a:r>
              <a:rPr lang="en-GB" sz="3600" dirty="0"/>
              <a:t>3. </a:t>
            </a:r>
            <a:r>
              <a:rPr lang="en-GB" sz="3600" dirty="0" err="1"/>
              <a:t>Selectie</a:t>
            </a:r>
            <a:r>
              <a:rPr lang="en-GB" sz="3600" dirty="0"/>
              <a:t> </a:t>
            </a:r>
            <a:r>
              <a:rPr lang="en-GB" sz="3600" dirty="0" err="1"/>
              <a:t>foto's</a:t>
            </a:r>
            <a:r>
              <a:rPr lang="en-GB" sz="3600" dirty="0"/>
              <a:t> </a:t>
            </a:r>
            <a:r>
              <a:rPr lang="en-GB" sz="3600" dirty="0" err="1"/>
              <a:t>Koepelexpositie</a:t>
            </a:r>
            <a:r>
              <a:rPr lang="en-GB" sz="3600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2A2BF-8428-174C-8E69-79C7793C2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459"/>
            <a:ext cx="10515600" cy="4351338"/>
          </a:xfrm>
        </p:spPr>
        <p:txBody>
          <a:bodyPr/>
          <a:lstStyle/>
          <a:p>
            <a:r>
              <a:rPr lang="nl-NL" dirty="0"/>
              <a:t>Aan te leveren foto’s: 15</a:t>
            </a:r>
          </a:p>
        </p:txBody>
      </p:sp>
    </p:spTree>
    <p:extLst>
      <p:ext uri="{BB962C8B-B14F-4D97-AF65-F5344CB8AC3E}">
        <p14:creationId xmlns:p14="http://schemas.microsoft.com/office/powerpoint/2010/main" val="2105239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1038-648F-E746-8394-53B92809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884"/>
            <a:ext cx="10515600" cy="1325563"/>
          </a:xfrm>
        </p:spPr>
        <p:txBody>
          <a:bodyPr/>
          <a:lstStyle/>
          <a:p>
            <a:r>
              <a:rPr lang="en-GB" sz="3600" dirty="0"/>
              <a:t>4. </a:t>
            </a:r>
            <a:r>
              <a:rPr lang="en-GB" sz="3600" dirty="0" err="1"/>
              <a:t>Uitje</a:t>
            </a:r>
            <a:r>
              <a:rPr lang="en-GB" sz="3600" dirty="0"/>
              <a:t> van 14/15/16 </a:t>
            </a:r>
            <a:r>
              <a:rPr lang="en-GB" sz="3600" dirty="0" err="1"/>
              <a:t>januari</a:t>
            </a:r>
            <a:r>
              <a:rPr lang="en-GB" sz="36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2A2BF-8428-174C-8E69-79C7793C2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326" y="1621766"/>
            <a:ext cx="4915619" cy="4351338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/>
              <a:t>Wanneer, waarheen?</a:t>
            </a:r>
          </a:p>
        </p:txBody>
      </p:sp>
      <p:pic>
        <p:nvPicPr>
          <p:cNvPr id="9218" name="Picture 2" descr="When in Doubt, Ask a Question">
            <a:extLst>
              <a:ext uri="{FF2B5EF4-FFF2-40B4-BE49-F238E27FC236}">
                <a16:creationId xmlns:a16="http://schemas.microsoft.com/office/drawing/2014/main" id="{F598B75B-2914-824B-B9B2-B98E24244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056" y="1621766"/>
            <a:ext cx="5165792" cy="461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98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erst rond de Koepel 2019 – Stichting Luntersche Buurtbosch">
            <a:extLst>
              <a:ext uri="{FF2B5EF4-FFF2-40B4-BE49-F238E27FC236}">
                <a16:creationId xmlns:a16="http://schemas.microsoft.com/office/drawing/2014/main" id="{AED82D9C-220F-4244-894C-75318D006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21" y="1311599"/>
            <a:ext cx="5375307" cy="512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4B1038-648F-E746-8394-53B92809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884"/>
            <a:ext cx="10515600" cy="1325563"/>
          </a:xfrm>
        </p:spPr>
        <p:txBody>
          <a:bodyPr/>
          <a:lstStyle/>
          <a:p>
            <a:r>
              <a:rPr lang="nl-NL" sz="3600" dirty="0"/>
              <a:t>Inhoud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2A2BF-8428-174C-8E69-79C7793C2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err="1"/>
              <a:t>Bespreken</a:t>
            </a:r>
            <a:r>
              <a:rPr lang="en-GB" dirty="0"/>
              <a:t> van het </a:t>
            </a:r>
            <a:r>
              <a:rPr lang="en-GB" dirty="0" err="1"/>
              <a:t>programma</a:t>
            </a:r>
            <a:r>
              <a:rPr lang="en-GB" dirty="0"/>
              <a:t> 2022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Invulling</a:t>
            </a:r>
            <a:r>
              <a:rPr lang="en-GB" dirty="0"/>
              <a:t> van de </a:t>
            </a:r>
            <a:r>
              <a:rPr lang="en-GB" dirty="0" err="1"/>
              <a:t>werkgroep</a:t>
            </a:r>
            <a:r>
              <a:rPr lang="en-GB" dirty="0"/>
              <a:t> </a:t>
            </a:r>
            <a:r>
              <a:rPr lang="en-GB" dirty="0" err="1"/>
              <a:t>presentatie</a:t>
            </a:r>
            <a:r>
              <a:rPr lang="en-GB" dirty="0"/>
              <a:t> op 16 </a:t>
            </a:r>
            <a:r>
              <a:rPr lang="en-GB" dirty="0" err="1"/>
              <a:t>februari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Selectie</a:t>
            </a:r>
            <a:r>
              <a:rPr lang="en-GB" dirty="0"/>
              <a:t> </a:t>
            </a:r>
            <a:r>
              <a:rPr lang="en-GB" dirty="0" err="1"/>
              <a:t>foto's</a:t>
            </a:r>
            <a:r>
              <a:rPr lang="en-GB" dirty="0"/>
              <a:t> </a:t>
            </a:r>
            <a:r>
              <a:rPr lang="en-GB" dirty="0" err="1"/>
              <a:t>Koepelexpositie</a:t>
            </a:r>
            <a:r>
              <a:rPr lang="en-GB" dirty="0"/>
              <a:t> 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Uitje</a:t>
            </a:r>
            <a:r>
              <a:rPr lang="en-GB" dirty="0"/>
              <a:t> van 14/15/16 </a:t>
            </a:r>
            <a:r>
              <a:rPr lang="en-GB" dirty="0" err="1"/>
              <a:t>januari</a:t>
            </a:r>
            <a:r>
              <a:rPr lang="en-GB" dirty="0"/>
              <a:t> - </a:t>
            </a:r>
            <a:r>
              <a:rPr lang="en-GB" dirty="0" err="1"/>
              <a:t>wanneer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waarheen</a:t>
            </a:r>
            <a:r>
              <a:rPr lang="en-GB" dirty="0"/>
              <a:t>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586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 Rotterdam 44 Floors, Rotterdam - Hulstkamp Makelaars">
            <a:extLst>
              <a:ext uri="{FF2B5EF4-FFF2-40B4-BE49-F238E27FC236}">
                <a16:creationId xmlns:a16="http://schemas.microsoft.com/office/drawing/2014/main" id="{5E06FCF3-95AE-9343-8E37-9637AC2C98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t="1" r="8462" b="31765"/>
          <a:stretch/>
        </p:blipFill>
        <p:spPr bwMode="auto">
          <a:xfrm>
            <a:off x="112143" y="1414738"/>
            <a:ext cx="11930332" cy="522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4B1038-648F-E746-8394-53B92809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884"/>
            <a:ext cx="10515600" cy="1325563"/>
          </a:xfrm>
        </p:spPr>
        <p:txBody>
          <a:bodyPr/>
          <a:lstStyle/>
          <a:p>
            <a:r>
              <a:rPr lang="en-GB" sz="3600" dirty="0"/>
              <a:t>1. </a:t>
            </a:r>
            <a:r>
              <a:rPr lang="en-GB" sz="3600" dirty="0" err="1"/>
              <a:t>Programma</a:t>
            </a:r>
            <a:r>
              <a:rPr lang="en-GB" sz="3600" dirty="0"/>
              <a:t>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2A2BF-8428-174C-8E69-79C7793C2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532321"/>
            <a:ext cx="9711906" cy="3910941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Uitjes in 2022 – agenda</a:t>
            </a:r>
          </a:p>
          <a:p>
            <a:r>
              <a:rPr lang="nl-NL" dirty="0">
                <a:solidFill>
                  <a:schemeClr val="bg1"/>
                </a:solidFill>
              </a:rPr>
              <a:t>Organisatie van de uitstapjes</a:t>
            </a:r>
          </a:p>
          <a:p>
            <a:r>
              <a:rPr lang="nl-NL" dirty="0">
                <a:solidFill>
                  <a:schemeClr val="bg1"/>
                </a:solidFill>
              </a:rPr>
              <a:t>Thema’s, onderwerpen en locaties</a:t>
            </a:r>
          </a:p>
          <a:p>
            <a:r>
              <a:rPr lang="nl-NL" dirty="0">
                <a:solidFill>
                  <a:schemeClr val="bg1"/>
                </a:solidFill>
              </a:rPr>
              <a:t>Architectuur en techniek</a:t>
            </a:r>
          </a:p>
          <a:p>
            <a:r>
              <a:rPr lang="nl-NL" dirty="0">
                <a:solidFill>
                  <a:schemeClr val="bg1"/>
                </a:solidFill>
              </a:rPr>
              <a:t>Losse eindjes en extra activiteiten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53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1038-648F-E746-8394-53B92809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884"/>
            <a:ext cx="10515600" cy="1325563"/>
          </a:xfrm>
        </p:spPr>
        <p:txBody>
          <a:bodyPr/>
          <a:lstStyle/>
          <a:p>
            <a:r>
              <a:rPr lang="en-GB" sz="3600" dirty="0"/>
              <a:t>1. </a:t>
            </a:r>
            <a:r>
              <a:rPr lang="en-GB" sz="3600" dirty="0" err="1"/>
              <a:t>Programma</a:t>
            </a:r>
            <a:r>
              <a:rPr lang="en-GB" sz="3600" dirty="0"/>
              <a:t> 2022 - </a:t>
            </a:r>
            <a:r>
              <a:rPr lang="nl-NL" sz="2800" i="1" dirty="0"/>
              <a:t>Uitjes in 2022 &amp; agenda</a:t>
            </a:r>
            <a:endParaRPr lang="en-GB" sz="36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6854C2-2809-A949-ABFB-B8344A3D9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012" y="1079665"/>
            <a:ext cx="4488023" cy="561712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1FB79C-8C4A-8B48-B136-867A3E3EA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166" y="1426997"/>
            <a:ext cx="6157823" cy="4351338"/>
          </a:xfrm>
        </p:spPr>
        <p:txBody>
          <a:bodyPr/>
          <a:lstStyle/>
          <a:p>
            <a:pPr marL="0" indent="0">
              <a:buNone/>
            </a:pPr>
            <a:r>
              <a:rPr lang="nl-NL" sz="2400" u="sng" dirty="0"/>
              <a:t>Uitjes</a:t>
            </a:r>
            <a:r>
              <a:rPr lang="nl-NL" sz="2400" dirty="0"/>
              <a:t> op </a:t>
            </a:r>
            <a:r>
              <a:rPr lang="nl-NL" sz="2400" b="1" dirty="0"/>
              <a:t>vrijdag, zaterdag of zondag</a:t>
            </a:r>
            <a:r>
              <a:rPr lang="nl-NL" sz="2400" dirty="0"/>
              <a:t>; de keuze voor welke dag we weggaan wordt in de loop van de week gemaakt op basis van weersvoorspelling en wie er mee kan.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u="sng" dirty="0"/>
              <a:t>Bespreking</a:t>
            </a:r>
            <a:r>
              <a:rPr lang="nl-NL" sz="2400" dirty="0"/>
              <a:t> op donderdag in de week erna (in principe Zoom meeting). Iedereen toont zijn ‘beste’ werk van het uitje.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Meegaan met een uitje is uiteraard geheel vrijwillig!</a:t>
            </a:r>
          </a:p>
        </p:txBody>
      </p:sp>
    </p:spTree>
    <p:extLst>
      <p:ext uri="{BB962C8B-B14F-4D97-AF65-F5344CB8AC3E}">
        <p14:creationId xmlns:p14="http://schemas.microsoft.com/office/powerpoint/2010/main" val="3354980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1038-648F-E746-8394-53B92809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885"/>
            <a:ext cx="10515600" cy="661418"/>
          </a:xfrm>
        </p:spPr>
        <p:txBody>
          <a:bodyPr/>
          <a:lstStyle/>
          <a:p>
            <a:r>
              <a:rPr lang="en-GB" sz="3600" dirty="0"/>
              <a:t>1. </a:t>
            </a:r>
            <a:r>
              <a:rPr lang="en-GB" sz="3600" dirty="0" err="1"/>
              <a:t>Programma</a:t>
            </a:r>
            <a:r>
              <a:rPr lang="en-GB" sz="3600" dirty="0"/>
              <a:t> 2022 - </a:t>
            </a:r>
            <a:r>
              <a:rPr lang="en-GB" sz="2400" i="1" dirty="0" err="1"/>
              <a:t>Organisatie</a:t>
            </a:r>
            <a:r>
              <a:rPr lang="en-GB" sz="2400" i="1" dirty="0"/>
              <a:t> van de </a:t>
            </a:r>
            <a:r>
              <a:rPr lang="en-GB" sz="2400" i="1" dirty="0" err="1"/>
              <a:t>uitstapjes</a:t>
            </a:r>
            <a:br>
              <a:rPr lang="nl-NL" sz="3200" i="1" dirty="0"/>
            </a:br>
            <a:br>
              <a:rPr lang="nl-NL" sz="3200" i="1" dirty="0"/>
            </a:br>
            <a:endParaRPr lang="en-GB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2A2BF-8428-174C-8E69-79C7793C2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9913" cy="4351338"/>
          </a:xfrm>
        </p:spPr>
        <p:txBody>
          <a:bodyPr/>
          <a:lstStyle/>
          <a:p>
            <a:r>
              <a:rPr lang="nl-NL" dirty="0"/>
              <a:t>Het is de bedoeling dat iedereen in ieder geval één keer (of vaker) de organisatie van een uitje op zich neemt. </a:t>
            </a:r>
          </a:p>
          <a:p>
            <a:r>
              <a:rPr lang="nl-NL" dirty="0"/>
              <a:t>De organisatie houdt bijvoorbeeld in het uitzoeken van het (lokaal) vervoer, de fotoplekken (indien van toepassing) en het organiseren van een locatie voor de koffie / lunch (indien van toepassing). </a:t>
            </a:r>
          </a:p>
          <a:p>
            <a:r>
              <a:rPr lang="nl-NL" dirty="0"/>
              <a:t>Op de bespreekavond kun je aangeven dat je het volgende uitje wil organiseren.</a:t>
            </a:r>
            <a:r>
              <a:rPr lang="en-NL" dirty="0"/>
              <a:t> </a:t>
            </a:r>
            <a:endParaRPr lang="nl-NL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2344F2B-41C8-074A-BC9D-349ACC91E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00"/>
          <a:stretch/>
        </p:blipFill>
        <p:spPr bwMode="auto">
          <a:xfrm flipH="1">
            <a:off x="7920665" y="2260053"/>
            <a:ext cx="3966534" cy="391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27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World&amp;#39;s Most Wondrous Glass Buildings - Christie&amp;#39;s International Real  Estate">
            <a:extLst>
              <a:ext uri="{FF2B5EF4-FFF2-40B4-BE49-F238E27FC236}">
                <a16:creationId xmlns:a16="http://schemas.microsoft.com/office/drawing/2014/main" id="{6E5BC6DC-25DF-6E40-B65F-91B69D1EE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58" y="1880558"/>
            <a:ext cx="4129177" cy="309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4B1038-648F-E746-8394-53B92809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884"/>
            <a:ext cx="10515600" cy="1325563"/>
          </a:xfrm>
        </p:spPr>
        <p:txBody>
          <a:bodyPr/>
          <a:lstStyle/>
          <a:p>
            <a:r>
              <a:rPr lang="en-GB" sz="3600" dirty="0"/>
              <a:t>1. </a:t>
            </a:r>
            <a:r>
              <a:rPr lang="en-GB" sz="3600" dirty="0" err="1"/>
              <a:t>Programma</a:t>
            </a:r>
            <a:r>
              <a:rPr lang="en-GB" sz="3600" dirty="0"/>
              <a:t> 2022 - </a:t>
            </a:r>
            <a:r>
              <a:rPr lang="en-GB" sz="2000" i="1" dirty="0" err="1"/>
              <a:t>Thema’s</a:t>
            </a:r>
            <a:r>
              <a:rPr lang="en-GB" sz="2000" i="1" dirty="0"/>
              <a:t>, </a:t>
            </a:r>
            <a:r>
              <a:rPr lang="en-GB" sz="2000" i="1" dirty="0" err="1"/>
              <a:t>onderwerpen</a:t>
            </a:r>
            <a:r>
              <a:rPr lang="en-GB" sz="2000" i="1" dirty="0"/>
              <a:t> </a:t>
            </a:r>
            <a:r>
              <a:rPr lang="en-GB" sz="2000" i="1" dirty="0" err="1"/>
              <a:t>en</a:t>
            </a:r>
            <a:r>
              <a:rPr lang="en-GB" sz="2000" i="1" dirty="0"/>
              <a:t> </a:t>
            </a:r>
            <a:r>
              <a:rPr lang="en-GB" sz="2000" i="1" dirty="0" err="1"/>
              <a:t>locaties</a:t>
            </a:r>
            <a:br>
              <a:rPr lang="nl-NL" sz="3200" i="1" dirty="0"/>
            </a:br>
            <a:br>
              <a:rPr lang="nl-NL" sz="3200" i="1" dirty="0"/>
            </a:br>
            <a:endParaRPr lang="en-GB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2A2BF-8428-174C-8E69-79C7793C2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4565"/>
            <a:ext cx="10515600" cy="5589917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nl-NL" dirty="0">
                <a:solidFill>
                  <a:srgbClr val="0432FF"/>
                </a:solidFill>
              </a:rPr>
              <a:t>Een aantal thema’s, onderwerpen en locaties in willekeurige volgorde:</a:t>
            </a:r>
            <a:br>
              <a:rPr lang="nl-NL" b="1" dirty="0"/>
            </a:br>
            <a:endParaRPr lang="nl-NL" b="1" dirty="0"/>
          </a:p>
          <a:p>
            <a:pPr lvl="0"/>
            <a:r>
              <a:rPr lang="nl-NL" b="1" dirty="0"/>
              <a:t>Architect(en)</a:t>
            </a:r>
            <a:r>
              <a:rPr lang="nl-NL" dirty="0"/>
              <a:t> (we richten ons op het werk van een bepaalde architect)</a:t>
            </a:r>
            <a:endParaRPr lang="en-NL" dirty="0"/>
          </a:p>
          <a:p>
            <a:pPr lvl="0"/>
            <a:r>
              <a:rPr lang="nl-NL" b="1" dirty="0"/>
              <a:t>Bouwstijlen</a:t>
            </a:r>
            <a:r>
              <a:rPr lang="nl-NL" dirty="0"/>
              <a:t> (b.v. modern, </a:t>
            </a:r>
            <a:r>
              <a:rPr lang="nl-NL" dirty="0" err="1"/>
              <a:t>Neo-gotisch</a:t>
            </a:r>
            <a:r>
              <a:rPr lang="nl-NL" dirty="0"/>
              <a:t>, Amsterdamse school, etc.)</a:t>
            </a:r>
            <a:endParaRPr lang="en-NL" dirty="0"/>
          </a:p>
          <a:p>
            <a:pPr lvl="0"/>
            <a:r>
              <a:rPr lang="nl-NL" b="1" dirty="0"/>
              <a:t>Specifieke gebouwen</a:t>
            </a:r>
            <a:r>
              <a:rPr lang="nl-NL" dirty="0"/>
              <a:t> (b.v. stations, gemalen, elektriciteitshuisjes, kerken, industrie)</a:t>
            </a:r>
            <a:endParaRPr lang="en-NL" dirty="0"/>
          </a:p>
          <a:p>
            <a:pPr lvl="0"/>
            <a:r>
              <a:rPr lang="nl-NL" b="1" dirty="0"/>
              <a:t>Plaatsgebonden</a:t>
            </a:r>
            <a:r>
              <a:rPr lang="nl-NL" dirty="0"/>
              <a:t> (b.v. Rotterdam, Den Bosch)</a:t>
            </a:r>
            <a:endParaRPr lang="en-NL" dirty="0"/>
          </a:p>
          <a:p>
            <a:pPr lvl="0"/>
            <a:r>
              <a:rPr lang="nl-NL" b="1" dirty="0"/>
              <a:t>Bouwmaterialen</a:t>
            </a:r>
            <a:r>
              <a:rPr lang="nl-NL" dirty="0"/>
              <a:t> (bouwen in baksteen, beton, hout, glas)</a:t>
            </a:r>
            <a:endParaRPr lang="en-NL" dirty="0"/>
          </a:p>
          <a:p>
            <a:pPr lvl="0"/>
            <a:r>
              <a:rPr lang="nl-NL" b="1" dirty="0"/>
              <a:t>Lichtomstandigheden</a:t>
            </a:r>
            <a:r>
              <a:rPr lang="nl-NL" dirty="0"/>
              <a:t> (daglicht / schemer / donker)</a:t>
            </a:r>
            <a:endParaRPr lang="en-NL" dirty="0"/>
          </a:p>
          <a:p>
            <a:pPr lvl="0"/>
            <a:r>
              <a:rPr lang="nl-NL" b="1" dirty="0"/>
              <a:t>Bouwkundige elementen</a:t>
            </a:r>
            <a:r>
              <a:rPr lang="nl-NL" dirty="0"/>
              <a:t> (bogen, vlakken, pilaren, etc.)</a:t>
            </a:r>
            <a:endParaRPr lang="en-NL" dirty="0"/>
          </a:p>
          <a:p>
            <a:pPr lvl="0"/>
            <a:r>
              <a:rPr lang="nl-NL" b="1" dirty="0"/>
              <a:t>Functiegericht</a:t>
            </a:r>
            <a:r>
              <a:rPr lang="nl-NL" dirty="0"/>
              <a:t>: wonen / werken / transport</a:t>
            </a:r>
            <a:endParaRPr lang="en-NL" dirty="0"/>
          </a:p>
          <a:p>
            <a:pPr lvl="0"/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Gebouwen krijgen een </a:t>
            </a:r>
            <a:r>
              <a:rPr lang="nl-NL" b="1" dirty="0">
                <a:solidFill>
                  <a:schemeClr val="accent6">
                    <a:lumMod val="50000"/>
                  </a:schemeClr>
                </a:solidFill>
              </a:rPr>
              <a:t>nieuwe bestemming</a:t>
            </a: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 (kantoor wordt </a:t>
            </a:r>
            <a:r>
              <a:rPr lang="nl-NL" dirty="0" err="1">
                <a:solidFill>
                  <a:schemeClr val="accent6">
                    <a:lumMod val="50000"/>
                  </a:schemeClr>
                </a:solidFill>
              </a:rPr>
              <a:t>omge</a:t>
            </a: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br>
              <a:rPr lang="nl-NL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NL" dirty="0" err="1">
                <a:solidFill>
                  <a:schemeClr val="accent6">
                    <a:lumMod val="50000"/>
                  </a:schemeClr>
                </a:solidFill>
              </a:rPr>
              <a:t>bouwd</a:t>
            </a: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 tot woonunits)</a:t>
            </a:r>
            <a:endParaRPr lang="en-NL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De </a:t>
            </a:r>
            <a:r>
              <a:rPr lang="nl-NL" b="1" dirty="0">
                <a:solidFill>
                  <a:schemeClr val="accent6">
                    <a:lumMod val="50000"/>
                  </a:schemeClr>
                </a:solidFill>
              </a:rPr>
              <a:t>‘Levensloop’</a:t>
            </a: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 van een gebouw (bouwen – gebruiken – slopen)</a:t>
            </a:r>
          </a:p>
          <a:p>
            <a:pPr marL="0" lvl="0" indent="0">
              <a:buNone/>
            </a:pPr>
            <a:endParaRPr lang="nl-NL" dirty="0"/>
          </a:p>
          <a:p>
            <a:pPr lvl="0">
              <a:lnSpc>
                <a:spcPct val="120000"/>
              </a:lnSpc>
              <a:buFontTx/>
              <a:buChar char="-"/>
            </a:pPr>
            <a:r>
              <a:rPr lang="nl-NL" dirty="0">
                <a:solidFill>
                  <a:srgbClr val="0432FF"/>
                </a:solidFill>
              </a:rPr>
              <a:t>Er kan per uitje worden gekozen voor een van bovenstaande zaken of we kunnen een thema uitwerken gedurende een aantal uitjes. Dit kan gezamenlijk of individueel (persoonlijk project).</a:t>
            </a:r>
          </a:p>
          <a:p>
            <a:pPr lvl="0">
              <a:lnSpc>
                <a:spcPct val="120000"/>
              </a:lnSpc>
              <a:buFontTx/>
              <a:buChar char="-"/>
            </a:pPr>
            <a:r>
              <a:rPr lang="nl-NL" dirty="0">
                <a:solidFill>
                  <a:srgbClr val="0432FF"/>
                </a:solidFill>
              </a:rPr>
              <a:t>We kunnen een thema kiezen en daarbij de best passende locatie zoeken. Dit alles in overleg.</a:t>
            </a:r>
            <a:endParaRPr lang="en-NL" dirty="0">
              <a:solidFill>
                <a:srgbClr val="0432FF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905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at Is A View Camera?">
            <a:extLst>
              <a:ext uri="{FF2B5EF4-FFF2-40B4-BE49-F238E27FC236}">
                <a16:creationId xmlns:a16="http://schemas.microsoft.com/office/drawing/2014/main" id="{6E9A2CBF-F836-864C-A857-31C06F79F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8"/>
          <a:stretch/>
        </p:blipFill>
        <p:spPr bwMode="auto">
          <a:xfrm flipH="1">
            <a:off x="9598567" y="1685708"/>
            <a:ext cx="2487037" cy="27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4B1038-648F-E746-8394-53B92809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884"/>
            <a:ext cx="10515600" cy="1325563"/>
          </a:xfrm>
        </p:spPr>
        <p:txBody>
          <a:bodyPr/>
          <a:lstStyle/>
          <a:p>
            <a:r>
              <a:rPr lang="en-GB" sz="3600" dirty="0"/>
              <a:t>1. </a:t>
            </a:r>
            <a:r>
              <a:rPr lang="en-GB" sz="3600" dirty="0" err="1"/>
              <a:t>Programma</a:t>
            </a:r>
            <a:r>
              <a:rPr lang="en-GB" sz="3600" dirty="0"/>
              <a:t> 2022 </a:t>
            </a:r>
            <a:r>
              <a:rPr lang="en-GB" sz="3200" dirty="0"/>
              <a:t>- </a:t>
            </a:r>
            <a:r>
              <a:rPr lang="nl-NL" sz="2800" i="1" dirty="0"/>
              <a:t>Architectuur en techniek</a:t>
            </a:r>
            <a:br>
              <a:rPr lang="nl-NL" sz="3200" i="1" dirty="0"/>
            </a:br>
            <a:br>
              <a:rPr lang="nl-NL" sz="3200" i="1" dirty="0"/>
            </a:br>
            <a:endParaRPr lang="en-GB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2A2BF-8428-174C-8E69-79C7793C2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709"/>
            <a:ext cx="10515600" cy="50982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432FF"/>
                </a:solidFill>
              </a:rPr>
              <a:t>We kunnen per keer kiezen uit één van de volgende onderwerpen (de lijst kan naar wens nog worden aangevuld):</a:t>
            </a:r>
            <a:endParaRPr lang="en-NL" dirty="0">
              <a:solidFill>
                <a:srgbClr val="0432FF"/>
              </a:solidFill>
            </a:endParaRPr>
          </a:p>
          <a:p>
            <a:pPr lvl="0"/>
            <a:r>
              <a:rPr lang="nl-NL" b="1" dirty="0"/>
              <a:t>Perspectief / standpunt / brandpunt &amp; lenskeuze</a:t>
            </a:r>
            <a:endParaRPr lang="en-NL" b="1" dirty="0"/>
          </a:p>
          <a:p>
            <a:pPr lvl="0"/>
            <a:r>
              <a:rPr lang="nl-NL" b="1" dirty="0"/>
              <a:t>Scherptediepte / diafragma </a:t>
            </a:r>
            <a:r>
              <a:rPr lang="nl-NL" dirty="0"/>
              <a:t>(en daardoor ook: sluitertijd en ISO)</a:t>
            </a:r>
            <a:endParaRPr lang="en-NL" dirty="0"/>
          </a:p>
          <a:p>
            <a:pPr lvl="0"/>
            <a:r>
              <a:rPr lang="nl-NL" b="1" dirty="0"/>
              <a:t>Perspectivische vertekening </a:t>
            </a:r>
            <a:r>
              <a:rPr lang="nl-NL" dirty="0"/>
              <a:t>(convergerende lijnen – verticale achterwand)</a:t>
            </a:r>
            <a:endParaRPr lang="en-NL" dirty="0"/>
          </a:p>
          <a:p>
            <a:pPr lvl="0"/>
            <a:r>
              <a:rPr lang="nl-NL" b="1" dirty="0"/>
              <a:t>Perspectivische vertekening en standpunt </a:t>
            </a:r>
            <a:r>
              <a:rPr lang="nl-NL" dirty="0"/>
              <a:t>(te dichtbij, halverwege gebouwhoogte)</a:t>
            </a:r>
            <a:endParaRPr lang="en-NL" dirty="0"/>
          </a:p>
          <a:p>
            <a:pPr lvl="0"/>
            <a:r>
              <a:rPr lang="nl-NL" dirty="0"/>
              <a:t>Verschillende </a:t>
            </a:r>
            <a:r>
              <a:rPr lang="nl-NL" b="1" dirty="0"/>
              <a:t>vormen van licht </a:t>
            </a:r>
            <a:r>
              <a:rPr lang="nl-NL" dirty="0"/>
              <a:t>(front, zijlicht, strijklicht, tegenlicht)</a:t>
            </a:r>
            <a:endParaRPr lang="en-NL" dirty="0"/>
          </a:p>
          <a:p>
            <a:pPr lvl="0"/>
            <a:r>
              <a:rPr lang="nl-NL" dirty="0"/>
              <a:t>Verschillende </a:t>
            </a:r>
            <a:r>
              <a:rPr lang="nl-NL" b="1" dirty="0"/>
              <a:t>kleuren van licht </a:t>
            </a:r>
            <a:r>
              <a:rPr lang="nl-NL" dirty="0"/>
              <a:t>(avond/schemer, kunst- en natuurlijk licht en mengvormen daarvan)</a:t>
            </a:r>
            <a:endParaRPr lang="en-NL" dirty="0"/>
          </a:p>
          <a:p>
            <a:pPr lvl="0"/>
            <a:r>
              <a:rPr lang="nl-NL" dirty="0"/>
              <a:t>De keuze voor </a:t>
            </a:r>
            <a:r>
              <a:rPr lang="nl-NL" b="1" dirty="0"/>
              <a:t>Kleur en/of Zwart-Wit </a:t>
            </a:r>
            <a:r>
              <a:rPr lang="nl-NL" dirty="0"/>
              <a:t>en het gebruik van </a:t>
            </a:r>
            <a:r>
              <a:rPr lang="nl-NL" b="1" dirty="0"/>
              <a:t>Filters</a:t>
            </a:r>
            <a:endParaRPr lang="en-NL" b="1" dirty="0"/>
          </a:p>
          <a:p>
            <a:pPr lvl="0"/>
            <a:r>
              <a:rPr lang="nl-NL" b="1" dirty="0"/>
              <a:t>ND filters &amp; statief &amp; tijdopname</a:t>
            </a:r>
            <a:endParaRPr lang="en-NL" b="1" dirty="0"/>
          </a:p>
          <a:p>
            <a:pPr lvl="0"/>
            <a:r>
              <a:rPr lang="nl-NL" dirty="0"/>
              <a:t>Gebruik van </a:t>
            </a:r>
            <a:r>
              <a:rPr lang="nl-NL" b="1" dirty="0"/>
              <a:t>statief en zonnekappen </a:t>
            </a:r>
            <a:r>
              <a:rPr lang="nl-NL" dirty="0"/>
              <a:t>– wanneer is het nuttig en nodig? Beeldstabilisatie aan/uit?</a:t>
            </a:r>
            <a:endParaRPr lang="en-NL" dirty="0"/>
          </a:p>
          <a:p>
            <a:pPr lvl="0"/>
            <a:r>
              <a:rPr lang="en-US" b="1" dirty="0"/>
              <a:t>Automatic Exposure Bracketing </a:t>
            </a:r>
            <a:r>
              <a:rPr lang="en-US" dirty="0"/>
              <a:t>(AEB)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b="1" dirty="0"/>
              <a:t>High Dynamic Range </a:t>
            </a:r>
            <a:r>
              <a:rPr lang="en-US" dirty="0"/>
              <a:t>(HDR) </a:t>
            </a:r>
            <a:r>
              <a:rPr lang="en-US" dirty="0" err="1"/>
              <a:t>gebruik</a:t>
            </a:r>
            <a:r>
              <a:rPr lang="en-US" dirty="0"/>
              <a:t> in Photoshop </a:t>
            </a:r>
            <a:r>
              <a:rPr lang="en-US" dirty="0" err="1"/>
              <a:t>en</a:t>
            </a:r>
            <a:r>
              <a:rPr lang="en-US" dirty="0"/>
              <a:t> Aurora HDR.</a:t>
            </a:r>
            <a:endParaRPr lang="en-NL" dirty="0"/>
          </a:p>
          <a:p>
            <a:pPr lvl="0"/>
            <a:r>
              <a:rPr lang="nl-NL" b="1" dirty="0"/>
              <a:t>Beeldverhouding</a:t>
            </a:r>
            <a:r>
              <a:rPr lang="nl-NL" dirty="0"/>
              <a:t> (2:3, 1:1, 16:9, 4:5, X:Y) en bijsnijden in de nabewerking (X:Y)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nl-NL" dirty="0">
                <a:solidFill>
                  <a:srgbClr val="0432FF"/>
                </a:solidFill>
              </a:rPr>
              <a:t>Het tweede deel van de </a:t>
            </a:r>
            <a:r>
              <a:rPr lang="nl-NL" b="1" dirty="0">
                <a:solidFill>
                  <a:srgbClr val="0432FF"/>
                </a:solidFill>
              </a:rPr>
              <a:t>bespreekavond</a:t>
            </a:r>
            <a:r>
              <a:rPr lang="nl-NL" dirty="0">
                <a:solidFill>
                  <a:srgbClr val="0432FF"/>
                </a:solidFill>
              </a:rPr>
              <a:t> wordt besteed aan de theorie van een onderwerp, het </a:t>
            </a:r>
            <a:r>
              <a:rPr lang="nl-NL" b="1" dirty="0">
                <a:solidFill>
                  <a:srgbClr val="0432FF"/>
                </a:solidFill>
              </a:rPr>
              <a:t>volgende uitje </a:t>
            </a:r>
            <a:r>
              <a:rPr lang="nl-NL" dirty="0">
                <a:solidFill>
                  <a:srgbClr val="0432FF"/>
                </a:solidFill>
              </a:rPr>
              <a:t>wordt dit gedurende ongeveer een half uurtje nog een keer in de praktijk uitgelegd. Tijdens het uitje kunnen we het dan zelf toepassen.</a:t>
            </a:r>
            <a:endParaRPr lang="en-NL" dirty="0">
              <a:solidFill>
                <a:srgbClr val="0432FF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5701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1038-648F-E746-8394-53B92809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24" y="425511"/>
            <a:ext cx="10515600" cy="661418"/>
          </a:xfrm>
        </p:spPr>
        <p:txBody>
          <a:bodyPr/>
          <a:lstStyle/>
          <a:p>
            <a:r>
              <a:rPr lang="en-GB" sz="3600" dirty="0"/>
              <a:t>1. </a:t>
            </a:r>
            <a:r>
              <a:rPr lang="en-GB" sz="3600" dirty="0" err="1"/>
              <a:t>Programma</a:t>
            </a:r>
            <a:r>
              <a:rPr lang="en-GB" sz="3600" dirty="0"/>
              <a:t> 2022</a:t>
            </a:r>
            <a:r>
              <a:rPr lang="en-GB" sz="2400" dirty="0"/>
              <a:t> - </a:t>
            </a:r>
            <a:r>
              <a:rPr lang="en-GB" sz="2400" i="1" dirty="0" err="1"/>
              <a:t>Losse</a:t>
            </a:r>
            <a:r>
              <a:rPr lang="en-GB" sz="2400" i="1" dirty="0"/>
              <a:t> </a:t>
            </a:r>
            <a:r>
              <a:rPr lang="en-GB" sz="2400" i="1" dirty="0" err="1"/>
              <a:t>eindjes</a:t>
            </a:r>
            <a:r>
              <a:rPr lang="en-GB" sz="2400" i="1" dirty="0"/>
              <a:t> &amp; extra </a:t>
            </a:r>
            <a:r>
              <a:rPr lang="en-GB" sz="2400" i="1" dirty="0" err="1"/>
              <a:t>activiteiten</a:t>
            </a:r>
            <a:br>
              <a:rPr lang="nl-NL" sz="3200" i="1" dirty="0"/>
            </a:br>
            <a:br>
              <a:rPr lang="nl-NL" sz="3200" i="1" dirty="0"/>
            </a:br>
            <a:endParaRPr lang="en-GB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2A2BF-8428-174C-8E69-79C7793C2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478"/>
            <a:ext cx="8702615" cy="495156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nl-NL" dirty="0">
                <a:solidFill>
                  <a:srgbClr val="0432FF"/>
                </a:solidFill>
              </a:rPr>
              <a:t>Losse eindjes en extra activiteiten</a:t>
            </a:r>
            <a:br>
              <a:rPr lang="nl-NL" dirty="0"/>
            </a:br>
            <a:endParaRPr lang="nl-NL" dirty="0"/>
          </a:p>
          <a:p>
            <a:pPr lvl="0"/>
            <a:r>
              <a:rPr lang="nl-NL" b="1" dirty="0"/>
              <a:t>Bunkers</a:t>
            </a:r>
            <a:endParaRPr lang="en-NL" b="1" dirty="0"/>
          </a:p>
          <a:p>
            <a:pPr lvl="0"/>
            <a:r>
              <a:rPr lang="nl-NL" b="1" dirty="0"/>
              <a:t>Grebbelinie</a:t>
            </a:r>
            <a:endParaRPr lang="en-NL" b="1" dirty="0"/>
          </a:p>
          <a:p>
            <a:pPr lvl="0"/>
            <a:r>
              <a:rPr lang="nl-NL" b="1" dirty="0"/>
              <a:t>Stadsgezichten</a:t>
            </a:r>
            <a:r>
              <a:rPr lang="nl-NL" dirty="0"/>
              <a:t> (oud versus modern, b.v. Dordrecht, Almere, Luik, Rotterdam)</a:t>
            </a:r>
            <a:endParaRPr lang="en-NL" dirty="0"/>
          </a:p>
          <a:p>
            <a:pPr lvl="0"/>
            <a:r>
              <a:rPr lang="nl-NL" dirty="0"/>
              <a:t>‘</a:t>
            </a:r>
            <a:r>
              <a:rPr lang="nl-NL" b="1" dirty="0"/>
              <a:t>Huizen onder hoogspanning</a:t>
            </a:r>
            <a:r>
              <a:rPr lang="nl-NL" dirty="0"/>
              <a:t>’ – huizen en gebouwen onder hoogspanningslijnen in Ede, die hoogspanningslijnen gaan verdwijnen op termijn.</a:t>
            </a:r>
            <a:endParaRPr lang="en-NL" dirty="0"/>
          </a:p>
          <a:p>
            <a:pPr lvl="0"/>
            <a:r>
              <a:rPr lang="nl-NL" dirty="0"/>
              <a:t>‘</a:t>
            </a:r>
            <a:r>
              <a:rPr lang="nl-NL" b="1" dirty="0"/>
              <a:t>Hofjes</a:t>
            </a:r>
            <a:r>
              <a:rPr lang="nl-NL" dirty="0"/>
              <a:t>’ – b.v. hofjes in Utrecht</a:t>
            </a:r>
            <a:endParaRPr lang="en-NL" dirty="0"/>
          </a:p>
          <a:p>
            <a:pPr lvl="0"/>
            <a:r>
              <a:rPr lang="nl-NL" dirty="0"/>
              <a:t>‘</a:t>
            </a:r>
            <a:r>
              <a:rPr lang="nl-NL" b="1" dirty="0"/>
              <a:t>Architectuur in het donker</a:t>
            </a:r>
            <a:r>
              <a:rPr lang="nl-NL" dirty="0"/>
              <a:t>’ (zie ook ‘lichtomstandigheden’ bij Thema’s)</a:t>
            </a:r>
            <a:endParaRPr lang="en-NL" dirty="0"/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r>
              <a:rPr lang="nl-NL" dirty="0">
                <a:solidFill>
                  <a:srgbClr val="0432FF"/>
                </a:solidFill>
              </a:rPr>
              <a:t>Uitstapje naar België</a:t>
            </a:r>
            <a:endParaRPr lang="en-NL" dirty="0">
              <a:solidFill>
                <a:srgbClr val="0432FF"/>
              </a:solidFill>
            </a:endParaRPr>
          </a:p>
          <a:p>
            <a:pPr lvl="0"/>
            <a:r>
              <a:rPr lang="nl-NL" dirty="0"/>
              <a:t>Haven van </a:t>
            </a:r>
            <a:r>
              <a:rPr lang="nl-NL" b="1" dirty="0"/>
              <a:t>Antwerpen</a:t>
            </a:r>
            <a:r>
              <a:rPr lang="nl-NL" dirty="0"/>
              <a:t> (o.a. havenkantoor)</a:t>
            </a:r>
            <a:endParaRPr lang="en-NL" dirty="0"/>
          </a:p>
          <a:p>
            <a:pPr lvl="0">
              <a:lnSpc>
                <a:spcPct val="120000"/>
              </a:lnSpc>
            </a:pPr>
            <a:r>
              <a:rPr lang="nl-NL" dirty="0"/>
              <a:t>Huizen in </a:t>
            </a:r>
            <a:r>
              <a:rPr lang="nl-NL" b="1" dirty="0"/>
              <a:t>Luik</a:t>
            </a:r>
            <a:r>
              <a:rPr lang="nl-NL" dirty="0"/>
              <a:t> langs de Maas (mooi door lelijkheid) + station door Calatrava, + Ronald </a:t>
            </a:r>
            <a:r>
              <a:rPr lang="nl-NL" dirty="0" err="1"/>
              <a:t>MacDonaldhuis</a:t>
            </a:r>
            <a:r>
              <a:rPr lang="nl-NL" dirty="0"/>
              <a:t> in Valkenburg door </a:t>
            </a:r>
            <a:r>
              <a:rPr lang="nl-NL" dirty="0" err="1"/>
              <a:t>Hundertwasser</a:t>
            </a:r>
            <a:r>
              <a:rPr lang="nl-NL" dirty="0"/>
              <a:t>. </a:t>
            </a:r>
            <a:endParaRPr lang="en-NL" dirty="0"/>
          </a:p>
        </p:txBody>
      </p:sp>
      <p:pic>
        <p:nvPicPr>
          <p:cNvPr id="3074" name="Picture 2" descr="Bunkers of all Shapes and Sizes in 32 Images">
            <a:extLst>
              <a:ext uri="{FF2B5EF4-FFF2-40B4-BE49-F238E27FC236}">
                <a16:creationId xmlns:a16="http://schemas.microsoft.com/office/drawing/2014/main" id="{1FDD98EE-E2D6-D44B-A41D-E72348B14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119" y="1228309"/>
            <a:ext cx="2559170" cy="170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aha Hadid op canvas, behang en meer bestellen">
            <a:extLst>
              <a:ext uri="{FF2B5EF4-FFF2-40B4-BE49-F238E27FC236}">
                <a16:creationId xmlns:a16="http://schemas.microsoft.com/office/drawing/2014/main" id="{DB8175B3-B2D6-1342-BF0C-36E40CA29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119" y="3058547"/>
            <a:ext cx="2559170" cy="170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6FA24A38-3582-944F-B35F-D94E03E36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119" y="4888785"/>
            <a:ext cx="2559170" cy="170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04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1038-648F-E746-8394-53B92809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884"/>
            <a:ext cx="10515600" cy="1325563"/>
          </a:xfrm>
        </p:spPr>
        <p:txBody>
          <a:bodyPr/>
          <a:lstStyle/>
          <a:p>
            <a:r>
              <a:rPr lang="en-GB" sz="3600" dirty="0"/>
              <a:t>2. </a:t>
            </a:r>
            <a:r>
              <a:rPr lang="en-GB" sz="3600" dirty="0" err="1"/>
              <a:t>Werkgroep</a:t>
            </a:r>
            <a:r>
              <a:rPr lang="en-GB" sz="3600" dirty="0"/>
              <a:t> </a:t>
            </a:r>
            <a:r>
              <a:rPr lang="en-GB" sz="3600" dirty="0" err="1"/>
              <a:t>presentatie</a:t>
            </a:r>
            <a:r>
              <a:rPr lang="en-GB" sz="3600" dirty="0"/>
              <a:t> op 16 </a:t>
            </a:r>
            <a:r>
              <a:rPr lang="en-GB" sz="3600" dirty="0" err="1"/>
              <a:t>februari</a:t>
            </a:r>
            <a:endParaRPr lang="en-GB" sz="3600" dirty="0"/>
          </a:p>
        </p:txBody>
      </p:sp>
      <p:pic>
        <p:nvPicPr>
          <p:cNvPr id="10242" name="Picture 2" descr="Fotobespreking vrij werk - Fotoclub Oog &amp;amp; Optiek">
            <a:extLst>
              <a:ext uri="{FF2B5EF4-FFF2-40B4-BE49-F238E27FC236}">
                <a16:creationId xmlns:a16="http://schemas.microsoft.com/office/drawing/2014/main" id="{71182D62-8C59-1948-AB95-C95013E96F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91" y="2727770"/>
            <a:ext cx="5581411" cy="371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403C10-6697-F24A-BB5F-98F4654DC064}"/>
              </a:ext>
            </a:extLst>
          </p:cNvPr>
          <p:cNvSpPr txBox="1"/>
          <p:nvPr/>
        </p:nvSpPr>
        <p:spPr>
          <a:xfrm>
            <a:off x="802256" y="1228397"/>
            <a:ext cx="109815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Selectie van foto’s van WG leden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In principe foto’s uit 2021 (mogen ook ‘Koepelfoto’s’ zijn)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Aantal: presentatie van 1 uur (40-50?)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Ordening</a:t>
            </a:r>
          </a:p>
          <a:p>
            <a:pPr marL="914400" lvl="1" indent="-457200">
              <a:buSzPct val="75000"/>
              <a:buFont typeface="Arial" panose="020B0604020202020204" pitchFamily="34" charset="0"/>
              <a:buChar char="•"/>
            </a:pPr>
            <a:r>
              <a:rPr lang="nl-NL" sz="2800" dirty="0"/>
              <a:t>Per locatie?</a:t>
            </a:r>
          </a:p>
          <a:p>
            <a:pPr marL="914400" lvl="1" indent="-457200">
              <a:buSzPct val="75000"/>
              <a:buFont typeface="Arial" panose="020B0604020202020204" pitchFamily="34" charset="0"/>
              <a:buChar char="•"/>
            </a:pPr>
            <a:r>
              <a:rPr lang="nl-NL" sz="2800" dirty="0"/>
              <a:t>Per fotograaf?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Wijze van presenteren</a:t>
            </a:r>
          </a:p>
          <a:p>
            <a:pPr marL="914400" lvl="1" indent="-457200">
              <a:buSzPct val="75000"/>
              <a:buFont typeface="Arial" panose="020B0604020202020204" pitchFamily="34" charset="0"/>
              <a:buChar char="•"/>
            </a:pPr>
            <a:r>
              <a:rPr lang="nl-NL" sz="2800" dirty="0"/>
              <a:t>Gezamenlijke PPT met </a:t>
            </a:r>
            <a:br>
              <a:rPr lang="nl-NL" sz="2800" dirty="0"/>
            </a:br>
            <a:r>
              <a:rPr lang="nl-NL" sz="2800" dirty="0"/>
              <a:t>toelichting</a:t>
            </a:r>
          </a:p>
          <a:p>
            <a:pPr marL="914400" lvl="1" indent="-457200">
              <a:buSzPct val="75000"/>
              <a:buFont typeface="Arial" panose="020B0604020202020204" pitchFamily="34" charset="0"/>
              <a:buChar char="•"/>
            </a:pPr>
            <a:r>
              <a:rPr lang="nl-NL" sz="2800" dirty="0"/>
              <a:t>?? </a:t>
            </a:r>
          </a:p>
        </p:txBody>
      </p:sp>
    </p:spTree>
    <p:extLst>
      <p:ext uri="{BB962C8B-B14F-4D97-AF65-F5344CB8AC3E}">
        <p14:creationId xmlns:p14="http://schemas.microsoft.com/office/powerpoint/2010/main" val="2398274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843</Words>
  <Application>Microsoft Macintosh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Inhoud</vt:lpstr>
      <vt:lpstr>1. Programma 2022</vt:lpstr>
      <vt:lpstr>1. Programma 2022 - Uitjes in 2022 &amp; agenda</vt:lpstr>
      <vt:lpstr>1. Programma 2022 - Organisatie van de uitstapjes  </vt:lpstr>
      <vt:lpstr>1. Programma 2022 - Thema’s, onderwerpen en locaties  </vt:lpstr>
      <vt:lpstr>1. Programma 2022 - Architectuur en techniek  </vt:lpstr>
      <vt:lpstr>1. Programma 2022 - Losse eindjes &amp; extra activiteiten  </vt:lpstr>
      <vt:lpstr>2. Werkgroep presentatie op 16 februari</vt:lpstr>
      <vt:lpstr>3. Selectie foto's Koepelexpositie </vt:lpstr>
      <vt:lpstr>4. Uitje van 14/15/16 januari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 quiz 2019</dc:title>
  <dc:creator>Erik van den Elsen</dc:creator>
  <cp:lastModifiedBy>Erik van den Elsen</cp:lastModifiedBy>
  <cp:revision>142</cp:revision>
  <dcterms:created xsi:type="dcterms:W3CDTF">2019-11-28T19:01:36Z</dcterms:created>
  <dcterms:modified xsi:type="dcterms:W3CDTF">2022-01-12T15:37:06Z</dcterms:modified>
</cp:coreProperties>
</file>